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4" r:id="rId3"/>
    <p:sldId id="265" r:id="rId4"/>
    <p:sldId id="266" r:id="rId5"/>
    <p:sldId id="267" r:id="rId6"/>
    <p:sldId id="257" r:id="rId7"/>
    <p:sldId id="258" r:id="rId8"/>
    <p:sldId id="259" r:id="rId9"/>
    <p:sldId id="262" r:id="rId10"/>
    <p:sldId id="261" r:id="rId11"/>
    <p:sldId id="260" r:id="rId12"/>
    <p:sldId id="263" r:id="rId13"/>
    <p:sldId id="268" r:id="rId14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Normaali tyyli 2 - Korostu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698" autoAdjust="0"/>
  </p:normalViewPr>
  <p:slideViewPr>
    <p:cSldViewPr>
      <p:cViewPr varScale="1">
        <p:scale>
          <a:sx n="66" d="100"/>
          <a:sy n="66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6B07A4-F1B6-473F-9080-BE867D585CDB}" type="datetimeFigureOut">
              <a:rPr lang="fi-FI" smtClean="0"/>
              <a:t>1.3.2016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ED3E8E-FE24-455C-BE2C-E1223D38FF0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58609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CCC34-ABFA-4AF5-8A75-2C5FDF33B685}" type="datetime1">
              <a:rPr lang="fi-FI" smtClean="0"/>
              <a:t>1.3.2016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TOPHOPS-OPSO Kanneljärven Opisto, Jari Suomalainen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561B9-1650-4909-BDBA-D5829BDF9AA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78935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27181-ED0A-4E3F-91D5-C7542BDD31C2}" type="datetime1">
              <a:rPr lang="fi-FI" smtClean="0"/>
              <a:t>1.3.2016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TOPHOPS-OPSO Kanneljärven Opisto, Jari Suomalainen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561B9-1650-4909-BDBA-D5829BDF9AA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29811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53482-B0EA-4023-AD3B-F1D1CE3B9276}" type="datetime1">
              <a:rPr lang="fi-FI" smtClean="0"/>
              <a:t>1.3.2016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TOPHOPS-OPSO Kanneljärven Opisto, Jari Suomalainen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561B9-1650-4909-BDBA-D5829BDF9AA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99637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AB6ED-2F58-4405-911A-6BE5AC2BCE4D}" type="datetime1">
              <a:rPr lang="fi-FI" smtClean="0"/>
              <a:t>1.3.2016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TOPHOPS-OPSO Kanneljärven Opisto, Jari Suomalainen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561B9-1650-4909-BDBA-D5829BDF9AA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51187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BEA2B-3856-4204-BB53-5E82F327396D}" type="datetime1">
              <a:rPr lang="fi-FI" smtClean="0"/>
              <a:t>1.3.2016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TOPHOPS-OPSO Kanneljärven Opisto, Jari Suomalainen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561B9-1650-4909-BDBA-D5829BDF9AA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32361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50CC3-4DF0-4853-B76B-1E822ED7E9BA}" type="datetime1">
              <a:rPr lang="fi-FI" smtClean="0"/>
              <a:t>1.3.2016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TOPHOPS-OPSO Kanneljärven Opisto, Jari Suomalainen</a:t>
            </a:r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561B9-1650-4909-BDBA-D5829BDF9AA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85300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01893-4386-4DF0-B742-4FE6BAAB7669}" type="datetime1">
              <a:rPr lang="fi-FI" smtClean="0"/>
              <a:t>1.3.2016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TOPHOPS-OPSO Kanneljärven Opisto, Jari Suomalainen</a:t>
            </a:r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561B9-1650-4909-BDBA-D5829BDF9AA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80045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7FD3-8982-439C-A347-EA8BB01A8D15}" type="datetime1">
              <a:rPr lang="fi-FI" smtClean="0"/>
              <a:t>1.3.2016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TOPHOPS-OPSO Kanneljärven Opisto, Jari Suomalainen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561B9-1650-4909-BDBA-D5829BDF9AA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76393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8957E-EB07-48C7-AC63-B313B85FA102}" type="datetime1">
              <a:rPr lang="fi-FI" smtClean="0"/>
              <a:t>1.3.2016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TOPHOPS-OPSO Kanneljärven Opisto, Jari Suomalainen</a:t>
            </a:r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561B9-1650-4909-BDBA-D5829BDF9AA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73291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0A4DE-55C9-479D-9F96-3FDDCB8CF7BC}" type="datetime1">
              <a:rPr lang="fi-FI" smtClean="0"/>
              <a:t>1.3.2016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TOPHOPS-OPSO Kanneljärven Opisto, Jari Suomalainen</a:t>
            </a:r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561B9-1650-4909-BDBA-D5829BDF9AA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76602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5AB7A-98DB-49CF-B8CC-2F7B88876D84}" type="datetime1">
              <a:rPr lang="fi-FI" smtClean="0"/>
              <a:t>1.3.2016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TOPHOPS-OPSO Kanneljärven Opisto, Jari Suomalainen</a:t>
            </a:r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561B9-1650-4909-BDBA-D5829BDF9AA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69360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7C407-A680-4886-90E0-276BCE49BFFA}" type="datetime1">
              <a:rPr lang="fi-FI" smtClean="0"/>
              <a:t>1.3.2016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 smtClean="0"/>
              <a:t>TOPHOPS-OPSO Kanneljärven Opisto, Jari Suomalainen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561B9-1650-4909-BDBA-D5829BDF9AA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14616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060847"/>
            <a:ext cx="7772400" cy="1539603"/>
          </a:xfrm>
        </p:spPr>
        <p:txBody>
          <a:bodyPr>
            <a:normAutofit fontScale="90000"/>
          </a:bodyPr>
          <a:lstStyle/>
          <a:p>
            <a:r>
              <a:rPr lang="fi-FI" dirty="0" err="1" smtClean="0"/>
              <a:t>TOPHOPS-OPSO-hankkeen</a:t>
            </a:r>
            <a:r>
              <a:rPr lang="fi-FI" dirty="0" smtClean="0"/>
              <a:t> suunnittelu- ja verkostointi-iltapäivä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TOPHOPS-OPSO</a:t>
            </a:r>
          </a:p>
          <a:p>
            <a:r>
              <a:rPr lang="fi-FI" dirty="0" smtClean="0"/>
              <a:t>Kanneljärven Opisto</a:t>
            </a:r>
          </a:p>
          <a:p>
            <a:r>
              <a:rPr lang="fi-FI" dirty="0" smtClean="0"/>
              <a:t>1.3.2016</a:t>
            </a:r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TOPHOPS-OPSO Kanneljärven Opisto, Jari Suomalainen</a:t>
            </a:r>
            <a:endParaRPr lang="fi-FI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76672"/>
            <a:ext cx="2808312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160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Näyttötutkinto-perusteinen koulutus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dirty="0" smtClean="0"/>
              <a:t>Näyttötutkinto – malli 1</a:t>
            </a:r>
            <a:endParaRPr lang="fi-FI" dirty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Oppisopimuskoulutus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Maksupalveluoppisopimus tai oma oppisopimus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Yksi/useita työnantajia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Taustalla erityisen tuen tarve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Opiskelija oppii paremmin oppilaitosmuotoisesti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Miten palkanmaksu </a:t>
            </a:r>
            <a:r>
              <a:rPr lang="fi-FI" sz="1800" dirty="0" err="1" smtClean="0"/>
              <a:t>PT-opintojen</a:t>
            </a:r>
            <a:r>
              <a:rPr lang="fi-FI" sz="1800" dirty="0" smtClean="0"/>
              <a:t> aikana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Ongelmana liikkuminen tutkintoperusteisesta toiseen</a:t>
            </a:r>
          </a:p>
          <a:p>
            <a:endParaRPr lang="fi-FI" dirty="0"/>
          </a:p>
        </p:txBody>
      </p:sp>
      <p:sp>
        <p:nvSpPr>
          <p:cNvPr id="6" name="Suorakulmio 5"/>
          <p:cNvSpPr/>
          <p:nvPr/>
        </p:nvSpPr>
        <p:spPr>
          <a:xfrm>
            <a:off x="3932312" y="1124744"/>
            <a:ext cx="2232248" cy="468052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tx1"/>
                </a:solidFill>
              </a:rPr>
              <a:t>Oppisopimus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5" name="Suorakulmio 4"/>
          <p:cNvSpPr/>
          <p:nvPr/>
        </p:nvSpPr>
        <p:spPr>
          <a:xfrm>
            <a:off x="6156176" y="1124744"/>
            <a:ext cx="1800200" cy="172819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" name="Suorakulmio 7"/>
          <p:cNvSpPr/>
          <p:nvPr/>
        </p:nvSpPr>
        <p:spPr>
          <a:xfrm>
            <a:off x="6156176" y="2852936"/>
            <a:ext cx="1800200" cy="100811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Ammatillinen PT</a:t>
            </a:r>
            <a:endParaRPr lang="fi-FI" dirty="0"/>
          </a:p>
        </p:txBody>
      </p:sp>
      <p:sp>
        <p:nvSpPr>
          <p:cNvPr id="9" name="Suorakulmio 8"/>
          <p:cNvSpPr/>
          <p:nvPr/>
        </p:nvSpPr>
        <p:spPr>
          <a:xfrm>
            <a:off x="6156176" y="3861048"/>
            <a:ext cx="1800200" cy="93610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Ammatillinen PT</a:t>
            </a:r>
          </a:p>
          <a:p>
            <a:pPr algn="ctr"/>
            <a:endParaRPr lang="fi-FI" dirty="0"/>
          </a:p>
        </p:txBody>
      </p:sp>
      <p:sp>
        <p:nvSpPr>
          <p:cNvPr id="10" name="Suorakulmio 9"/>
          <p:cNvSpPr/>
          <p:nvPr/>
        </p:nvSpPr>
        <p:spPr>
          <a:xfrm>
            <a:off x="6156176" y="4797152"/>
            <a:ext cx="1800200" cy="100811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7" name="Alatunnisteen paikkamerkki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TOPHOPS-OPSO Kanneljärven Opisto, Jari Suomalainen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078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Näyttötutkinto-perusteinen koulutus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dirty="0"/>
              <a:t>Näyttötutkinto – malli </a:t>
            </a:r>
            <a:r>
              <a:rPr lang="fi-FI" dirty="0" smtClean="0"/>
              <a:t>2</a:t>
            </a:r>
            <a:endParaRPr lang="fi-FI" dirty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Oppisopimus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Oppisopimus ei toimi tai opiskelija ei pärjää oppisopimuskoulutuksessa</a:t>
            </a:r>
          </a:p>
          <a:p>
            <a:endParaRPr lang="fi-FI" dirty="0"/>
          </a:p>
        </p:txBody>
      </p:sp>
      <p:sp>
        <p:nvSpPr>
          <p:cNvPr id="6" name="Suorakulmio 5"/>
          <p:cNvSpPr/>
          <p:nvPr/>
        </p:nvSpPr>
        <p:spPr>
          <a:xfrm>
            <a:off x="3923928" y="1124744"/>
            <a:ext cx="3240360" cy="194421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tx1"/>
                </a:solidFill>
              </a:rPr>
              <a:t>Oppisopimus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7" name="Suorakulmio 6"/>
          <p:cNvSpPr/>
          <p:nvPr/>
        </p:nvSpPr>
        <p:spPr>
          <a:xfrm>
            <a:off x="3917567" y="3068960"/>
            <a:ext cx="3240360" cy="26642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tx1"/>
                </a:solidFill>
              </a:rPr>
              <a:t>Ammatillinen peruskoulutus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TOPHOPS-OPSO Kanneljärven Opisto, Jari Suomalainen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59074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Näyttötutkinto-perusteinen koulutus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dirty="0"/>
              <a:t>Näyttötutkinto – malli </a:t>
            </a:r>
            <a:r>
              <a:rPr lang="fi-FI" dirty="0" smtClean="0"/>
              <a:t>3</a:t>
            </a:r>
            <a:endParaRPr lang="fi-FI" dirty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Oppisopimus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Oppisopimus keskeytynyt ja siirtyminen työelämään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Osaamisen hankkiminen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Myöhemmin näyttötutkintoperusteinen ohinäyttö (tai monimuoto-opiskelu)</a:t>
            </a:r>
          </a:p>
          <a:p>
            <a:endParaRPr lang="fi-FI" dirty="0"/>
          </a:p>
        </p:txBody>
      </p:sp>
      <p:sp>
        <p:nvSpPr>
          <p:cNvPr id="6" name="Suorakulmio 5"/>
          <p:cNvSpPr/>
          <p:nvPr/>
        </p:nvSpPr>
        <p:spPr>
          <a:xfrm>
            <a:off x="3923928" y="1124744"/>
            <a:ext cx="3240360" cy="2952328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tx1"/>
                </a:solidFill>
              </a:rPr>
              <a:t>Oppisopimus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7" name="Suorakulmio 6"/>
          <p:cNvSpPr/>
          <p:nvPr/>
        </p:nvSpPr>
        <p:spPr>
          <a:xfrm>
            <a:off x="3917567" y="4077072"/>
            <a:ext cx="3240360" cy="82601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tx1"/>
                </a:solidFill>
              </a:rPr>
              <a:t>Opintojen keskeytyminen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5" name="Suorakulmio 4"/>
          <p:cNvSpPr/>
          <p:nvPr/>
        </p:nvSpPr>
        <p:spPr>
          <a:xfrm>
            <a:off x="3923928" y="4869160"/>
            <a:ext cx="3240360" cy="86409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tx1"/>
                </a:solidFill>
              </a:rPr>
              <a:t>Näyttötutkinto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TOPHOPS-OPSO Kanneljärven Opisto, Jari Suomalainen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2588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Kahvin merkityksestä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fi-FI" i="1" dirty="0" smtClean="0"/>
          </a:p>
          <a:p>
            <a:pPr marL="0" indent="0" algn="ctr">
              <a:buNone/>
            </a:pPr>
            <a:r>
              <a:rPr lang="fi-FI" i="1" dirty="0" smtClean="0"/>
              <a:t>”Kahvi on kiihotusaine, jolla on sellainen ihmeellinen ominaisuus, että se voi synnyttää pikku humalan kaikki hyvät vaikutukset, samalla kun se – kohtuullisesti käytettynä – voi lisätä kriittistä valppautta ja järkevyyttä”</a:t>
            </a:r>
          </a:p>
          <a:p>
            <a:pPr marL="0" indent="0" algn="ctr">
              <a:buNone/>
            </a:pPr>
            <a:r>
              <a:rPr lang="fi-FI" dirty="0" smtClean="0"/>
              <a:t>(Karkkilan Seutu-lehti 19.5. 1949)</a:t>
            </a:r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TOPHOPS-OPSO Kanneljärven Opisto, Jari Suomalainen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4281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Ohjelma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fi-FI" dirty="0" smtClean="0"/>
              <a:t>11.30-12.15 </a:t>
            </a:r>
            <a:r>
              <a:rPr lang="fi-FI" dirty="0"/>
              <a:t>Opiston tarjoama lounas opiskelijaravintola Silmussa </a:t>
            </a:r>
            <a:endParaRPr lang="fi-FI" dirty="0" smtClean="0"/>
          </a:p>
          <a:p>
            <a:pPr marL="0" indent="0">
              <a:buNone/>
            </a:pPr>
            <a:r>
              <a:rPr lang="fi-FI" dirty="0" smtClean="0"/>
              <a:t>12.15-15.30 </a:t>
            </a:r>
            <a:r>
              <a:rPr lang="fi-FI" dirty="0"/>
              <a:t>(Rehtorintalo) Vapaamuotoisen vuorovaikutuksen keinoin: </a:t>
            </a:r>
            <a:endParaRPr lang="fi-FI" dirty="0" smtClean="0"/>
          </a:p>
          <a:p>
            <a:pPr marL="514350" indent="-514350">
              <a:buAutoNum type="arabicParenR"/>
            </a:pPr>
            <a:r>
              <a:rPr lang="fi-FI" dirty="0" smtClean="0"/>
              <a:t>Kanneljärven </a:t>
            </a:r>
            <a:r>
              <a:rPr lang="fi-FI" dirty="0"/>
              <a:t>Opiston hankkeen tilannepäivitys - Oppilaitosmuotoisen oppimisen ja oppisopimusyhdistelmän mallit, ongelmat ja opiskelijatarinat, projektipäällikkö Jari Suomalainen </a:t>
            </a:r>
            <a:endParaRPr lang="fi-FI" dirty="0" smtClean="0"/>
          </a:p>
          <a:p>
            <a:pPr marL="514350" indent="-514350">
              <a:buAutoNum type="arabicParenR"/>
            </a:pPr>
            <a:r>
              <a:rPr lang="fi-FI" dirty="0" err="1" smtClean="0"/>
              <a:t>Luksian</a:t>
            </a:r>
            <a:r>
              <a:rPr lang="fi-FI" dirty="0" smtClean="0"/>
              <a:t> </a:t>
            </a:r>
            <a:r>
              <a:rPr lang="fi-FI" dirty="0"/>
              <a:t>hankkeiden kuulumiset (verkostoituminen ja </a:t>
            </a:r>
            <a:r>
              <a:rPr lang="fi-FI" dirty="0" err="1"/>
              <a:t>vertaistaminen</a:t>
            </a:r>
            <a:r>
              <a:rPr lang="fi-FI" dirty="0"/>
              <a:t>) - Koulutustarkastaja Paula Lähteenkorva, Nuorten oppisopimukset Jonna Aro, Katja Mattila-Laine (Nuorten </a:t>
            </a:r>
            <a:r>
              <a:rPr lang="fi-FI" dirty="0" err="1"/>
              <a:t>TOPSO-hanke</a:t>
            </a:r>
            <a:r>
              <a:rPr lang="fi-FI" dirty="0"/>
              <a:t>) </a:t>
            </a:r>
            <a:endParaRPr lang="fi-FI" dirty="0" smtClean="0"/>
          </a:p>
          <a:p>
            <a:pPr marL="514350" indent="-514350">
              <a:buAutoNum type="arabicParenR"/>
            </a:pPr>
            <a:r>
              <a:rPr lang="fi-FI" dirty="0" smtClean="0"/>
              <a:t>Oppisopimusasiaa </a:t>
            </a:r>
            <a:r>
              <a:rPr lang="fi-FI" dirty="0"/>
              <a:t>Projektipäällikkö Arja Koli, Stadin oppisopimuskeskus, Helsingin kaupungin opetusvirasto </a:t>
            </a:r>
            <a:endParaRPr lang="fi-FI" dirty="0" smtClean="0"/>
          </a:p>
          <a:p>
            <a:pPr marL="514350" indent="-514350">
              <a:buAutoNum type="arabicParenR"/>
            </a:pPr>
            <a:r>
              <a:rPr lang="fi-FI" dirty="0" smtClean="0"/>
              <a:t>Yhteistyöstä </a:t>
            </a:r>
            <a:r>
              <a:rPr lang="fi-FI" dirty="0"/>
              <a:t>päättäminen ja Opiston hankkeen ohjausryhmän mietteet </a:t>
            </a:r>
            <a:endParaRPr lang="fi-FI" dirty="0" smtClean="0"/>
          </a:p>
          <a:p>
            <a:pPr marL="0" indent="0">
              <a:buNone/>
            </a:pPr>
            <a:r>
              <a:rPr lang="fi-FI" dirty="0" smtClean="0"/>
              <a:t>Kahvitauko ja mahdollisuus lopuksi saunoa ja pulahtaa avantoon</a:t>
            </a:r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TOPHOPS-OPSO Kanneljärven Opisto, Jari Suomalainen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9727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Osallistujat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i-FI" dirty="0" smtClean="0"/>
              <a:t>Luksia: Jonna Aro (oppisopimuskeskus) Paula Lähteenkorva (koulutustarkastaja), Katja Mattila-Laine (koulutuspäällikkö), </a:t>
            </a:r>
            <a:r>
              <a:rPr lang="fi-FI" dirty="0" smtClean="0"/>
              <a:t>Stadin </a:t>
            </a:r>
            <a:r>
              <a:rPr lang="fi-FI" dirty="0" smtClean="0"/>
              <a:t>oppisopimuskeskus: Arja Koli (projektipäällikkö)</a:t>
            </a:r>
          </a:p>
          <a:p>
            <a:r>
              <a:rPr lang="fi-FI" dirty="0" smtClean="0"/>
              <a:t>Lohjan nuorisopalvelut: </a:t>
            </a:r>
            <a:r>
              <a:rPr lang="fi-FI" dirty="0" smtClean="0"/>
              <a:t>Hanna Leppänen</a:t>
            </a:r>
            <a:endParaRPr lang="fi-FI" dirty="0" smtClean="0"/>
          </a:p>
          <a:p>
            <a:r>
              <a:rPr lang="fi-FI" dirty="0" smtClean="0"/>
              <a:t>Kanneljärven Opisto: Merja Leinonen (lehtori), Kaija Lahti (koulutustarkastaja), Pauliina Julkunen (koulutusjohtaja), Jari Suomalainen (projektipäällikkö)</a:t>
            </a:r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TOPHOPS-OPSO Kanneljärven Opisto, Jari Suomalainen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9823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Hankekuvaus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fi-FI" b="1" dirty="0"/>
              <a:t>Projektin kuvaus</a:t>
            </a:r>
            <a:r>
              <a:rPr lang="fi-FI" dirty="0"/>
              <a:t>: </a:t>
            </a:r>
            <a:r>
              <a:rPr lang="fi-FI" dirty="0" smtClean="0"/>
              <a:t>Kanneljärven Opiston oma hanke. Hankkeen </a:t>
            </a:r>
            <a:r>
              <a:rPr lang="fi-FI" dirty="0"/>
              <a:t>aikana tavoitteena kehittää ja ottaa käyttöön oppilaitosmuotoisen ja oppisopimuskoulutuksen yhdistelmänä - toteuttavia malleja (esim. 2+1). Hankkeessa kehitetään ja otetaan käyttöön oppisopimuskoulutuksen ja oppilaitosmuotoisen koulutuksen yhdistelmissä opiskelua ja ohjausta tukevia uusia oppimisratkaisuja ja –välineitä.</a:t>
            </a:r>
          </a:p>
          <a:p>
            <a:r>
              <a:rPr lang="fi-FI" b="1" dirty="0"/>
              <a:t>Hankkeen kestoaika:</a:t>
            </a:r>
            <a:r>
              <a:rPr lang="fi-FI" dirty="0"/>
              <a:t> Toukokuu 2015 - Joulukuu 2016</a:t>
            </a:r>
          </a:p>
          <a:p>
            <a:r>
              <a:rPr lang="fi-FI" b="1" dirty="0"/>
              <a:t>Kohderyhmä:</a:t>
            </a:r>
            <a:r>
              <a:rPr lang="fi-FI" dirty="0"/>
              <a:t> Alle 25-vuotiaat vailla perusopetuksen oppimäärän suorittamisen jälkeistä tutkintoa olevat nuoret</a:t>
            </a:r>
          </a:p>
          <a:p>
            <a:r>
              <a:rPr lang="fi-FI" b="1" dirty="0"/>
              <a:t>Ohjausryhmä: </a:t>
            </a:r>
            <a:r>
              <a:rPr lang="fi-FI" dirty="0"/>
              <a:t>Jyrki Eräkorpi (Helsingin NMKY), Sanna </a:t>
            </a:r>
            <a:r>
              <a:rPr lang="fi-FI" dirty="0" err="1"/>
              <a:t>Heikkinen-Velican</a:t>
            </a:r>
            <a:r>
              <a:rPr lang="fi-FI" dirty="0"/>
              <a:t> (Vantaan </a:t>
            </a:r>
            <a:r>
              <a:rPr lang="fi-FI" dirty="0" err="1"/>
              <a:t>Nicehearts</a:t>
            </a:r>
            <a:r>
              <a:rPr lang="fi-FI" dirty="0"/>
              <a:t>), Matti Hukkanen (Lohjan nuorisopalvelut), Hanna Leppänen (Lohjan nuorisopalvelut), Merja </a:t>
            </a:r>
            <a:r>
              <a:rPr lang="fi-FI" dirty="0" smtClean="0"/>
              <a:t>Leinonen (Kanneljärvi), </a:t>
            </a:r>
            <a:r>
              <a:rPr lang="fi-FI" dirty="0" err="1"/>
              <a:t>Riittamaija</a:t>
            </a:r>
            <a:r>
              <a:rPr lang="fi-FI" dirty="0"/>
              <a:t> </a:t>
            </a:r>
            <a:r>
              <a:rPr lang="fi-FI" dirty="0" smtClean="0"/>
              <a:t>Pulli (Kanneljärvi)</a:t>
            </a:r>
          </a:p>
          <a:p>
            <a:r>
              <a:rPr lang="fi-FI" b="1" dirty="0" smtClean="0"/>
              <a:t>Kokonaiskustannukset:</a:t>
            </a:r>
            <a:r>
              <a:rPr lang="fi-FI" dirty="0" smtClean="0"/>
              <a:t> 45 000  euroa (Suunnittelu 210 h, Neuvonta- ja ohjaus 650 h, ohjaus-</a:t>
            </a:r>
            <a:r>
              <a:rPr lang="fi-FI" dirty="0"/>
              <a:t> </a:t>
            </a:r>
            <a:r>
              <a:rPr lang="fi-FI" dirty="0" smtClean="0"/>
              <a:t>ja projektiryhmän ja työpaikkaohjaajien koulutus 3000 e, seminaari- ja kokousmenot 2000 e)</a:t>
            </a:r>
            <a:endParaRPr lang="fi-FI" dirty="0"/>
          </a:p>
          <a:p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TOPHOPS-OPSO Kanneljärven Opisto, Jari Suomalainen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2094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atunnisteen paikkamerkki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TOPHOPS-OPSO Kanneljärven Opisto, Jari Suomalainen</a:t>
            </a:r>
            <a:endParaRPr lang="fi-FI"/>
          </a:p>
        </p:txBody>
      </p:sp>
      <p:graphicFrame>
        <p:nvGraphicFramePr>
          <p:cNvPr id="4" name="Taulukko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243949"/>
              </p:ext>
            </p:extLst>
          </p:nvPr>
        </p:nvGraphicFramePr>
        <p:xfrm>
          <a:off x="827584" y="332656"/>
          <a:ext cx="7776864" cy="60486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53529"/>
                <a:gridCol w="4623335"/>
              </a:tblGrid>
              <a:tr h="617275">
                <a:tc>
                  <a:txBody>
                    <a:bodyPr/>
                    <a:lstStyle/>
                    <a:p>
                      <a:r>
                        <a:rPr lang="fi-FI" b="0" dirty="0" smtClean="0">
                          <a:solidFill>
                            <a:schemeClr val="tx1"/>
                          </a:solidFill>
                        </a:rPr>
                        <a:t>Oppilaitosmuotoinen/</a:t>
                      </a:r>
                    </a:p>
                    <a:p>
                      <a:r>
                        <a:rPr lang="fi-FI" b="0" dirty="0" smtClean="0">
                          <a:solidFill>
                            <a:schemeClr val="tx1"/>
                          </a:solidFill>
                        </a:rPr>
                        <a:t>oppisopimus mallinnus</a:t>
                      </a:r>
                      <a:endParaRPr lang="fi-FI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b="0" dirty="0" smtClean="0">
                          <a:solidFill>
                            <a:schemeClr val="tx1"/>
                          </a:solidFill>
                        </a:rPr>
                        <a:t>Joustavat opintopolkumallit</a:t>
                      </a:r>
                      <a:endParaRPr lang="fi-FI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17275">
                <a:tc>
                  <a:txBody>
                    <a:bodyPr/>
                    <a:lstStyle/>
                    <a:p>
                      <a:r>
                        <a:rPr lang="fi-FI" b="0" dirty="0" smtClean="0">
                          <a:solidFill>
                            <a:schemeClr val="tx1"/>
                          </a:solidFill>
                        </a:rPr>
                        <a:t>Opiskelijakartoitus</a:t>
                      </a:r>
                      <a:endParaRPr lang="fi-FI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NUVA</a:t>
                      </a:r>
                      <a:r>
                        <a:rPr lang="fi-FI" baseline="0" dirty="0" smtClean="0"/>
                        <a:t>13 , NUVA14 ,NUVA15, keskeyttäneet alle 25-vuotiaat, Nonstop-hakijat</a:t>
                      </a:r>
                      <a:endParaRPr lang="fi-FI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8818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dirty="0" smtClean="0"/>
                        <a:t>Opiskelijoiden rekrytointi oppisopimuspaikkoihin</a:t>
                      </a:r>
                    </a:p>
                    <a:p>
                      <a:endParaRPr lang="fi-FI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dirty="0" err="1" smtClean="0"/>
                        <a:t>Opiskelijatarjoitin</a:t>
                      </a:r>
                      <a:r>
                        <a:rPr lang="fi-FI" dirty="0" smtClean="0"/>
                        <a:t> työelämälle, </a:t>
                      </a:r>
                      <a:r>
                        <a:rPr lang="fi-FI" dirty="0" err="1" smtClean="0"/>
                        <a:t>henkilökohtaistaminen</a:t>
                      </a:r>
                      <a:r>
                        <a:rPr lang="fi-FI" dirty="0" smtClean="0"/>
                        <a:t>, ohjaaminen työpaikoilla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91332">
                <a:tc>
                  <a:txBody>
                    <a:bodyPr/>
                    <a:lstStyle/>
                    <a:p>
                      <a:r>
                        <a:rPr lang="fi-FI" dirty="0" smtClean="0"/>
                        <a:t>Työelämäverkosto</a:t>
                      </a:r>
                      <a:endParaRPr lang="fi-FI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dirty="0" err="1" smtClean="0"/>
                        <a:t>NUVA-alan</a:t>
                      </a:r>
                      <a:r>
                        <a:rPr lang="fi-FI" dirty="0" smtClean="0"/>
                        <a:t> työnantajat</a:t>
                      </a:r>
                      <a:endParaRPr lang="fi-FI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172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dirty="0" smtClean="0"/>
                        <a:t>Verkostoituminen</a:t>
                      </a:r>
                    </a:p>
                    <a:p>
                      <a:endParaRPr lang="fi-FI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dirty="0" smtClean="0"/>
                        <a:t>Muut</a:t>
                      </a:r>
                      <a:r>
                        <a:rPr lang="fi-FI" baseline="0" dirty="0" smtClean="0"/>
                        <a:t> k</a:t>
                      </a:r>
                      <a:r>
                        <a:rPr lang="fi-FI" dirty="0" smtClean="0"/>
                        <a:t>oulutuksen järjestäjät</a:t>
                      </a:r>
                    </a:p>
                    <a:p>
                      <a:endParaRPr lang="fi-FI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17275">
                <a:tc>
                  <a:txBody>
                    <a:bodyPr/>
                    <a:lstStyle/>
                    <a:p>
                      <a:r>
                        <a:rPr lang="fi-FI" dirty="0" smtClean="0"/>
                        <a:t>Opettajien</a:t>
                      </a:r>
                      <a:r>
                        <a:rPr lang="fi-FI" baseline="0" dirty="0" smtClean="0"/>
                        <a:t> ja t</a:t>
                      </a:r>
                      <a:r>
                        <a:rPr lang="fi-FI" dirty="0" smtClean="0"/>
                        <a:t>yöelämän työkalupakki </a:t>
                      </a:r>
                      <a:endParaRPr lang="fi-FI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Opintopolkujen prosessit,</a:t>
                      </a:r>
                      <a:r>
                        <a:rPr lang="fi-FI" baseline="0" dirty="0" smtClean="0"/>
                        <a:t> </a:t>
                      </a:r>
                      <a:r>
                        <a:rPr lang="fi-FI" baseline="0" dirty="0" err="1" smtClean="0"/>
                        <a:t>opinnollistaminen</a:t>
                      </a:r>
                      <a:endParaRPr lang="fi-FI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17275">
                <a:tc>
                  <a:txBody>
                    <a:bodyPr/>
                    <a:lstStyle/>
                    <a:p>
                      <a:r>
                        <a:rPr lang="fi-FI" dirty="0" err="1" smtClean="0"/>
                        <a:t>YTO-aineiden</a:t>
                      </a:r>
                      <a:r>
                        <a:rPr lang="fi-FI" dirty="0" smtClean="0"/>
                        <a:t> integroinnin kokeilut</a:t>
                      </a:r>
                      <a:endParaRPr lang="fi-FI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Aiemmin tehdyn</a:t>
                      </a:r>
                      <a:r>
                        <a:rPr lang="fi-FI" baseline="0" dirty="0" smtClean="0"/>
                        <a:t> hankkeen jatke (</a:t>
                      </a:r>
                      <a:r>
                        <a:rPr lang="fi-FI" baseline="0" dirty="0" err="1" smtClean="0"/>
                        <a:t>SiuVolis</a:t>
                      </a:r>
                      <a:r>
                        <a:rPr lang="fi-FI" baseline="0" dirty="0" smtClean="0"/>
                        <a:t>)</a:t>
                      </a:r>
                      <a:endParaRPr lang="fi-FI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794570">
                <a:tc>
                  <a:txBody>
                    <a:bodyPr/>
                    <a:lstStyle/>
                    <a:p>
                      <a:r>
                        <a:rPr lang="fi-FI" dirty="0" smtClean="0"/>
                        <a:t>Työelämänedustajien kouluttaminen</a:t>
                      </a:r>
                      <a:endParaRPr lang="fi-FI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Näyttötutkintomestarikoulutus, työpaikkaohjaajakoulutus</a:t>
                      </a:r>
                      <a:endParaRPr lang="fi-FI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47970">
                <a:tc>
                  <a:txBody>
                    <a:bodyPr/>
                    <a:lstStyle/>
                    <a:p>
                      <a:r>
                        <a:rPr lang="fi-FI" dirty="0" smtClean="0"/>
                        <a:t>Markkinointi ja tiedottaminen</a:t>
                      </a:r>
                      <a:endParaRPr lang="fi-FI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mtClean="0"/>
                        <a:t>Markkinointiesite/nettisivut </a:t>
                      </a:r>
                      <a:r>
                        <a:rPr lang="fi-FI" dirty="0" smtClean="0"/>
                        <a:t>opintopoluista työelämälle ja opettajien työn tueksi</a:t>
                      </a:r>
                      <a:endParaRPr lang="fi-FI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400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Ammatillinen perustutkinto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dirty="0" smtClean="0"/>
              <a:t>Perustutkinto – malli 1</a:t>
            </a:r>
            <a:endParaRPr lang="fi-FI" dirty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Yhteishakunuori (peruskoulu, 10-luokka, </a:t>
            </a:r>
            <a:r>
              <a:rPr lang="fi-FI" sz="1800" dirty="0"/>
              <a:t>V</a:t>
            </a:r>
            <a:r>
              <a:rPr lang="fi-FI" sz="1800" dirty="0" smtClean="0"/>
              <a:t>alma)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Ns</a:t>
            </a:r>
            <a:r>
              <a:rPr lang="fi-FI" sz="1800" dirty="0"/>
              <a:t>.</a:t>
            </a:r>
            <a:r>
              <a:rPr lang="fi-FI" sz="1800" dirty="0" smtClean="0"/>
              <a:t> 2+1 malli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Yksi työnantaja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Laajennettu </a:t>
            </a:r>
            <a:r>
              <a:rPr lang="fi-FI" sz="1800" dirty="0" err="1" smtClean="0"/>
              <a:t>työssäoppiminen</a:t>
            </a:r>
            <a:r>
              <a:rPr lang="fi-FI" sz="1800" dirty="0" smtClean="0"/>
              <a:t> mahdollista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Vaaditaan halukas työnantaja ja joustava tilaus oppisopimukselle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err="1" smtClean="0"/>
              <a:t>YTO-opintojen</a:t>
            </a:r>
            <a:r>
              <a:rPr lang="fi-FI" sz="1800" dirty="0" smtClean="0"/>
              <a:t> integrointi mahdollista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err="1" smtClean="0"/>
              <a:t>Henkilökohtaistamistyö</a:t>
            </a:r>
            <a:endParaRPr lang="fi-FI" sz="1800" dirty="0" smtClean="0"/>
          </a:p>
          <a:p>
            <a:endParaRPr lang="fi-FI" dirty="0"/>
          </a:p>
        </p:txBody>
      </p:sp>
      <p:sp>
        <p:nvSpPr>
          <p:cNvPr id="6" name="Suorakulmio 5"/>
          <p:cNvSpPr/>
          <p:nvPr/>
        </p:nvSpPr>
        <p:spPr>
          <a:xfrm>
            <a:off x="3923928" y="1124744"/>
            <a:ext cx="3240360" cy="295232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tx1"/>
                </a:solidFill>
              </a:rPr>
              <a:t>Opetussuunnitelmapohjainen / TOP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7" name="Suorakulmio 6"/>
          <p:cNvSpPr/>
          <p:nvPr/>
        </p:nvSpPr>
        <p:spPr>
          <a:xfrm>
            <a:off x="3923928" y="4077072"/>
            <a:ext cx="3240360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Oppisopimus</a:t>
            </a: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TOPHOPS-OPSO Kanneljärven Opisto, Jari Suomalainen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2590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Ammatillinen perustutkinto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dirty="0"/>
              <a:t>Perustutkinto – malli </a:t>
            </a:r>
            <a:r>
              <a:rPr lang="fi-FI" dirty="0" smtClean="0"/>
              <a:t>2</a:t>
            </a:r>
            <a:endParaRPr lang="fi-FI" dirty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106688" cy="4691063"/>
          </a:xfrm>
        </p:spPr>
        <p:txBody>
          <a:bodyPr>
            <a:normAutofit fontScale="85000"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Yhteishakunuori (peruskoulu, 10-luokka, </a:t>
            </a:r>
            <a:r>
              <a:rPr lang="fi-FI" sz="1800" dirty="0"/>
              <a:t>V</a:t>
            </a:r>
            <a:r>
              <a:rPr lang="fi-FI" sz="1800" dirty="0" smtClean="0"/>
              <a:t>alma)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err="1" smtClean="0"/>
              <a:t>Monityöantajamalli</a:t>
            </a:r>
            <a:r>
              <a:rPr lang="fi-FI" sz="1800" dirty="0" smtClean="0"/>
              <a:t> / päätyöantajamalli</a:t>
            </a:r>
            <a:endParaRPr lang="fi-FI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Työantajana oppilaitos ja ulkopuolinen organisaatio (julkinen/yksityinen/kolmas sektori)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Oppisopimuksen sisällä opiskelijan tarjoaminen ostopalveluna muille organisaatioille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Lyhytaikaiset </a:t>
            </a:r>
            <a:r>
              <a:rPr lang="fi-FI" sz="1800" dirty="0" err="1" smtClean="0"/>
              <a:t>työssäoppimisjaksot</a:t>
            </a:r>
            <a:r>
              <a:rPr lang="fi-FI" sz="1800" dirty="0" smtClean="0"/>
              <a:t> ja oppisopimusjaksot mahdollisia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err="1" smtClean="0"/>
              <a:t>YTO-opintojen</a:t>
            </a:r>
            <a:r>
              <a:rPr lang="fi-FI" sz="1800" dirty="0" smtClean="0"/>
              <a:t> integrointi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err="1" smtClean="0"/>
              <a:t>Luksian</a:t>
            </a:r>
            <a:r>
              <a:rPr lang="fi-FI" sz="1800" dirty="0" smtClean="0"/>
              <a:t> projekti / Jonna Aro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Taustalla laaja työnantajaverkosto / maantieteelliset erot / </a:t>
            </a:r>
            <a:r>
              <a:rPr lang="fi-FI" sz="1800" dirty="0" smtClean="0"/>
              <a:t>sesonkityövoima / kuljetusalan kimppa</a:t>
            </a:r>
            <a:endParaRPr lang="fi-FI" sz="1800" dirty="0" smtClean="0"/>
          </a:p>
        </p:txBody>
      </p:sp>
      <p:sp>
        <p:nvSpPr>
          <p:cNvPr id="6" name="Suorakulmio 5"/>
          <p:cNvSpPr/>
          <p:nvPr/>
        </p:nvSpPr>
        <p:spPr>
          <a:xfrm>
            <a:off x="3923928" y="1124744"/>
            <a:ext cx="3384376" cy="295232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tx1"/>
                </a:solidFill>
              </a:rPr>
              <a:t>Opetussuunnitelmapohjainen / TOP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7" name="Suorakulmio 6"/>
          <p:cNvSpPr/>
          <p:nvPr/>
        </p:nvSpPr>
        <p:spPr>
          <a:xfrm>
            <a:off x="3923928" y="4077072"/>
            <a:ext cx="1152128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Oppisopimus</a:t>
            </a:r>
            <a:endParaRPr lang="fi-FI" dirty="0"/>
          </a:p>
        </p:txBody>
      </p:sp>
      <p:sp>
        <p:nvSpPr>
          <p:cNvPr id="5" name="Suorakulmio 4"/>
          <p:cNvSpPr/>
          <p:nvPr/>
        </p:nvSpPr>
        <p:spPr>
          <a:xfrm>
            <a:off x="5076056" y="4077072"/>
            <a:ext cx="1080120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Oppisopimus</a:t>
            </a:r>
            <a:endParaRPr lang="fi-FI" dirty="0"/>
          </a:p>
        </p:txBody>
      </p:sp>
      <p:sp>
        <p:nvSpPr>
          <p:cNvPr id="8" name="Suorakulmio 7"/>
          <p:cNvSpPr/>
          <p:nvPr/>
        </p:nvSpPr>
        <p:spPr>
          <a:xfrm>
            <a:off x="6156176" y="4077072"/>
            <a:ext cx="1152128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Oppisopimus</a:t>
            </a:r>
            <a:endParaRPr lang="fi-FI" dirty="0"/>
          </a:p>
        </p:txBody>
      </p:sp>
      <p:sp>
        <p:nvSpPr>
          <p:cNvPr id="9" name="Alatunnisteen paikkamerkki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TOPHOPS-OPSO Kanneljärven Opisto, Jari Suomalainen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37582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Ammatillinen perustutkinto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dirty="0"/>
              <a:t>Perustutkinto – malli </a:t>
            </a:r>
            <a:r>
              <a:rPr lang="fi-FI" dirty="0" smtClean="0"/>
              <a:t>3</a:t>
            </a:r>
            <a:endParaRPr lang="fi-FI" dirty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Yhteishakunuori (peruskoulu, 10-luokka, </a:t>
            </a:r>
            <a:r>
              <a:rPr lang="fi-FI" sz="1800" dirty="0"/>
              <a:t>V</a:t>
            </a:r>
            <a:r>
              <a:rPr lang="fi-FI" sz="1800" dirty="0" smtClean="0"/>
              <a:t>alma)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Lyhyitä oppisopimuskoulutuksia (esim. tutkinnon osa)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Useita työnantajia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Työantajana oppilaitos ja ulkopuolinen organisaatio (julkinen/yksityinen/kolmas sektori)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Vaaditaan halukas työnantaja ja joustava tilaus oppisopimukselle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Oppisopimuskoulutus -20% TES ja koulutusraha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Ongelmana liikkuminen tutkintoperusteisesta toiseen</a:t>
            </a:r>
          </a:p>
          <a:p>
            <a:endParaRPr lang="fi-FI" dirty="0"/>
          </a:p>
        </p:txBody>
      </p:sp>
      <p:sp>
        <p:nvSpPr>
          <p:cNvPr id="6" name="Suorakulmio 5"/>
          <p:cNvSpPr/>
          <p:nvPr/>
        </p:nvSpPr>
        <p:spPr>
          <a:xfrm>
            <a:off x="3923928" y="1124744"/>
            <a:ext cx="2232248" cy="46805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tx1"/>
                </a:solidFill>
              </a:rPr>
              <a:t>Opetussuunnitelma-pohjainen / TOP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5" name="Suorakulmio 4"/>
          <p:cNvSpPr/>
          <p:nvPr/>
        </p:nvSpPr>
        <p:spPr>
          <a:xfrm>
            <a:off x="6156176" y="1124744"/>
            <a:ext cx="1800200" cy="172819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" name="Suorakulmio 7"/>
          <p:cNvSpPr/>
          <p:nvPr/>
        </p:nvSpPr>
        <p:spPr>
          <a:xfrm>
            <a:off x="6156176" y="2852936"/>
            <a:ext cx="180020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Oppisopimus</a:t>
            </a:r>
            <a:endParaRPr lang="fi-FI" dirty="0"/>
          </a:p>
        </p:txBody>
      </p:sp>
      <p:sp>
        <p:nvSpPr>
          <p:cNvPr id="9" name="Suorakulmio 8"/>
          <p:cNvSpPr/>
          <p:nvPr/>
        </p:nvSpPr>
        <p:spPr>
          <a:xfrm>
            <a:off x="6156176" y="3861048"/>
            <a:ext cx="180020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Oppisopimus</a:t>
            </a:r>
            <a:endParaRPr lang="fi-FI" dirty="0"/>
          </a:p>
        </p:txBody>
      </p:sp>
      <p:sp>
        <p:nvSpPr>
          <p:cNvPr id="10" name="Suorakulmio 9"/>
          <p:cNvSpPr/>
          <p:nvPr/>
        </p:nvSpPr>
        <p:spPr>
          <a:xfrm>
            <a:off x="6156176" y="4797152"/>
            <a:ext cx="1800200" cy="100811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7" name="Alatunnisteen paikkamerkki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TOPHOPS-OPSO Kanneljärven Opisto, Jari Suomalainen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809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Ammatillinen perustutkinto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dirty="0"/>
              <a:t>Perustutkinto – malli </a:t>
            </a:r>
            <a:r>
              <a:rPr lang="fi-FI" dirty="0" smtClean="0"/>
              <a:t>4</a:t>
            </a:r>
            <a:endParaRPr lang="fi-FI" dirty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Yhteishakunuori (peruskoulu, 10-luokka, </a:t>
            </a:r>
            <a:r>
              <a:rPr lang="fi-FI" sz="1800" dirty="0"/>
              <a:t>V</a:t>
            </a:r>
            <a:r>
              <a:rPr lang="fi-FI" sz="1800" dirty="0" smtClean="0"/>
              <a:t>alma)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Opinnot keskeytyvät ja siirtyminen työelämään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Osaamisen hankkiminen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Myöhemmin näyttötutkintoperusteinen ohinäyttö (tai monimuoto-opiskelu)</a:t>
            </a:r>
          </a:p>
          <a:p>
            <a:endParaRPr lang="fi-FI" dirty="0"/>
          </a:p>
        </p:txBody>
      </p:sp>
      <p:sp>
        <p:nvSpPr>
          <p:cNvPr id="6" name="Suorakulmio 5"/>
          <p:cNvSpPr/>
          <p:nvPr/>
        </p:nvSpPr>
        <p:spPr>
          <a:xfrm>
            <a:off x="3923928" y="1124744"/>
            <a:ext cx="3240360" cy="295232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tx1"/>
                </a:solidFill>
              </a:rPr>
              <a:t>Opetussuunnitelmapohjainen / TOP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7" name="Suorakulmio 6"/>
          <p:cNvSpPr/>
          <p:nvPr/>
        </p:nvSpPr>
        <p:spPr>
          <a:xfrm>
            <a:off x="3917567" y="4077072"/>
            <a:ext cx="3240360" cy="82601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tx1"/>
                </a:solidFill>
              </a:rPr>
              <a:t>Opintojen keskeytyminen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5" name="Suorakulmio 4"/>
          <p:cNvSpPr/>
          <p:nvPr/>
        </p:nvSpPr>
        <p:spPr>
          <a:xfrm>
            <a:off x="3923928" y="4869160"/>
            <a:ext cx="324036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Näyttötutkinto</a:t>
            </a:r>
            <a:endParaRPr lang="fi-FI" dirty="0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TOPHOPS-OPSO Kanneljärven Opisto, Jari Suomalainen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1518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1093</TotalTime>
  <Words>737</Words>
  <Application>Microsoft Office PowerPoint</Application>
  <PresentationFormat>Näytössä katseltava diaesitys (4:3)</PresentationFormat>
  <Paragraphs>131</Paragraphs>
  <Slides>13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13</vt:i4>
      </vt:variant>
    </vt:vector>
  </HeadingPairs>
  <TitlesOfParts>
    <vt:vector size="14" baseType="lpstr">
      <vt:lpstr>Office-teema</vt:lpstr>
      <vt:lpstr>TOPHOPS-OPSO-hankkeen suunnittelu- ja verkostointi-iltapäivä</vt:lpstr>
      <vt:lpstr>Ohjelma</vt:lpstr>
      <vt:lpstr>Osallistujat</vt:lpstr>
      <vt:lpstr>Hankekuvaus</vt:lpstr>
      <vt:lpstr>PowerPoint-esitys</vt:lpstr>
      <vt:lpstr>Ammatillinen perustutkinto</vt:lpstr>
      <vt:lpstr>Ammatillinen perustutkinto</vt:lpstr>
      <vt:lpstr>Ammatillinen perustutkinto</vt:lpstr>
      <vt:lpstr>Ammatillinen perustutkinto</vt:lpstr>
      <vt:lpstr>Näyttötutkinto-perusteinen koulutus</vt:lpstr>
      <vt:lpstr>Näyttötutkinto-perusteinen koulutus</vt:lpstr>
      <vt:lpstr>Näyttötutkinto-perusteinen koulutus</vt:lpstr>
      <vt:lpstr>Kahvin merkityksestä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Oppilaitosmuotoisen ja oppisopimuskoulutuksen joustavat opintopolut</dc:title>
  <dc:creator>Jari Suomalainen</dc:creator>
  <cp:lastModifiedBy>Jari Suomalainen</cp:lastModifiedBy>
  <cp:revision>29</cp:revision>
  <dcterms:created xsi:type="dcterms:W3CDTF">2015-11-17T12:09:19Z</dcterms:created>
  <dcterms:modified xsi:type="dcterms:W3CDTF">2016-03-01T13:43:44Z</dcterms:modified>
</cp:coreProperties>
</file>